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93" r:id="rId6"/>
    <p:sldId id="295" r:id="rId7"/>
    <p:sldId id="297" r:id="rId8"/>
    <p:sldId id="260" r:id="rId9"/>
    <p:sldId id="290" r:id="rId10"/>
    <p:sldId id="289" r:id="rId11"/>
    <p:sldId id="264" r:id="rId1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2" autoAdjust="0"/>
    <p:restoredTop sz="94660"/>
  </p:normalViewPr>
  <p:slideViewPr>
    <p:cSldViewPr snapToGrid="0">
      <p:cViewPr varScale="1">
        <p:scale>
          <a:sx n="114" d="100"/>
          <a:sy n="114" d="100"/>
        </p:scale>
        <p:origin x="43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D52CCA6-BF72-4006-9297-8D8D34FBE966}" type="doc">
      <dgm:prSet loTypeId="urn:microsoft.com/office/officeart/2008/layout/LinedList" loCatId="list" qsTypeId="urn:microsoft.com/office/officeart/2005/8/quickstyle/simple1" qsCatId="simple" csTypeId="urn:microsoft.com/office/officeart/2005/8/colors/accent0_3" csCatId="mainScheme" phldr="1"/>
      <dgm:spPr/>
      <dgm:t>
        <a:bodyPr/>
        <a:lstStyle/>
        <a:p>
          <a:endParaRPr lang="en-US"/>
        </a:p>
      </dgm:t>
    </dgm:pt>
    <dgm:pt modelId="{BB4432E6-4BFF-43F9-8D81-5F338ABCAF66}">
      <dgm:prSet/>
      <dgm:spPr/>
      <dgm:t>
        <a:bodyPr/>
        <a:lstStyle/>
        <a:p>
          <a:r>
            <a:rPr lang="en-US" dirty="0"/>
            <a:t>Rowan’s Law (Concussion Safety), 2018</a:t>
          </a:r>
        </a:p>
      </dgm:t>
    </dgm:pt>
    <dgm:pt modelId="{8F1A3BFD-9140-4284-8353-A1BA29231D81}" type="parTrans" cxnId="{67DD1427-882F-42D6-9C0A-A4AA6A71DEBF}">
      <dgm:prSet/>
      <dgm:spPr/>
      <dgm:t>
        <a:bodyPr/>
        <a:lstStyle/>
        <a:p>
          <a:endParaRPr lang="en-US"/>
        </a:p>
      </dgm:t>
    </dgm:pt>
    <dgm:pt modelId="{3DEDA73F-CD25-441C-B012-EA891A7EF68D}" type="sibTrans" cxnId="{67DD1427-882F-42D6-9C0A-A4AA6A71DEBF}">
      <dgm:prSet/>
      <dgm:spPr/>
      <dgm:t>
        <a:bodyPr/>
        <a:lstStyle/>
        <a:p>
          <a:endParaRPr lang="en-US"/>
        </a:p>
      </dgm:t>
    </dgm:pt>
    <dgm:pt modelId="{976CBF0D-CA10-4352-9C7D-A3CF4A3BADCA}">
      <dgm:prSet/>
      <dgm:spPr/>
      <dgm:t>
        <a:bodyPr/>
        <a:lstStyle/>
        <a:p>
          <a:r>
            <a:rPr lang="en-US" dirty="0"/>
            <a:t>Ontario Regulation 161/19</a:t>
          </a:r>
        </a:p>
      </dgm:t>
    </dgm:pt>
    <dgm:pt modelId="{B6F65E29-DDE0-47B8-B936-79361F3F37A3}" type="parTrans" cxnId="{EF8B4886-D51B-44FA-93D6-C6360DFEBB11}">
      <dgm:prSet/>
      <dgm:spPr/>
      <dgm:t>
        <a:bodyPr/>
        <a:lstStyle/>
        <a:p>
          <a:endParaRPr lang="en-US"/>
        </a:p>
      </dgm:t>
    </dgm:pt>
    <dgm:pt modelId="{57968263-332A-48CB-B17D-DDEFB4543E5C}" type="sibTrans" cxnId="{EF8B4886-D51B-44FA-93D6-C6360DFEBB11}">
      <dgm:prSet/>
      <dgm:spPr/>
      <dgm:t>
        <a:bodyPr/>
        <a:lstStyle/>
        <a:p>
          <a:endParaRPr lang="en-US"/>
        </a:p>
      </dgm:t>
    </dgm:pt>
    <dgm:pt modelId="{1E52EFCC-CB40-451C-972C-6C742D2F7A3B}">
      <dgm:prSet/>
      <dgm:spPr/>
      <dgm:t>
        <a:bodyPr/>
        <a:lstStyle/>
        <a:p>
          <a:r>
            <a:rPr lang="en-US" dirty="0"/>
            <a:t>No case law to date</a:t>
          </a:r>
        </a:p>
      </dgm:t>
    </dgm:pt>
    <dgm:pt modelId="{81940781-E1EF-4977-A192-7EE3FD537516}" type="parTrans" cxnId="{0305381A-DD79-4964-B5A9-9C7F181FAC1C}">
      <dgm:prSet/>
      <dgm:spPr/>
      <dgm:t>
        <a:bodyPr/>
        <a:lstStyle/>
        <a:p>
          <a:endParaRPr lang="en-US"/>
        </a:p>
      </dgm:t>
    </dgm:pt>
    <dgm:pt modelId="{9843B8C1-EA11-4B87-8C1E-356403AD9388}" type="sibTrans" cxnId="{0305381A-DD79-4964-B5A9-9C7F181FAC1C}">
      <dgm:prSet/>
      <dgm:spPr/>
      <dgm:t>
        <a:bodyPr/>
        <a:lstStyle/>
        <a:p>
          <a:endParaRPr lang="en-US"/>
        </a:p>
      </dgm:t>
    </dgm:pt>
    <dgm:pt modelId="{A12C4473-1D50-498B-8036-8EDBE2082F7E}" type="pres">
      <dgm:prSet presAssocID="{5D52CCA6-BF72-4006-9297-8D8D34FBE966}" presName="vert0" presStyleCnt="0">
        <dgm:presLayoutVars>
          <dgm:dir/>
          <dgm:animOne val="branch"/>
          <dgm:animLvl val="lvl"/>
        </dgm:presLayoutVars>
      </dgm:prSet>
      <dgm:spPr/>
    </dgm:pt>
    <dgm:pt modelId="{C5B9DEC8-2294-4689-B194-757C80A0174E}" type="pres">
      <dgm:prSet presAssocID="{BB4432E6-4BFF-43F9-8D81-5F338ABCAF66}" presName="thickLine" presStyleLbl="alignNode1" presStyleIdx="0" presStyleCnt="3"/>
      <dgm:spPr/>
    </dgm:pt>
    <dgm:pt modelId="{4DE7DB57-A08A-4136-8E80-A31B9C1186F8}" type="pres">
      <dgm:prSet presAssocID="{BB4432E6-4BFF-43F9-8D81-5F338ABCAF66}" presName="horz1" presStyleCnt="0"/>
      <dgm:spPr/>
    </dgm:pt>
    <dgm:pt modelId="{50E8C1C9-DA64-4C7B-9707-7052C2BD3209}" type="pres">
      <dgm:prSet presAssocID="{BB4432E6-4BFF-43F9-8D81-5F338ABCAF66}" presName="tx1" presStyleLbl="revTx" presStyleIdx="0" presStyleCnt="3"/>
      <dgm:spPr/>
    </dgm:pt>
    <dgm:pt modelId="{AF65ABE0-A143-4BF0-8BCE-71A2A7DE8AC5}" type="pres">
      <dgm:prSet presAssocID="{BB4432E6-4BFF-43F9-8D81-5F338ABCAF66}" presName="vert1" presStyleCnt="0"/>
      <dgm:spPr/>
    </dgm:pt>
    <dgm:pt modelId="{3AAC7EF2-53EE-4699-983C-3A4512AFBE09}" type="pres">
      <dgm:prSet presAssocID="{976CBF0D-CA10-4352-9C7D-A3CF4A3BADCA}" presName="thickLine" presStyleLbl="alignNode1" presStyleIdx="1" presStyleCnt="3"/>
      <dgm:spPr/>
    </dgm:pt>
    <dgm:pt modelId="{49ED9BE3-6C46-44A9-8171-A09A591B6AD2}" type="pres">
      <dgm:prSet presAssocID="{976CBF0D-CA10-4352-9C7D-A3CF4A3BADCA}" presName="horz1" presStyleCnt="0"/>
      <dgm:spPr/>
    </dgm:pt>
    <dgm:pt modelId="{4F7B3F2E-AF51-4263-AB35-5951AAF6EFDC}" type="pres">
      <dgm:prSet presAssocID="{976CBF0D-CA10-4352-9C7D-A3CF4A3BADCA}" presName="tx1" presStyleLbl="revTx" presStyleIdx="1" presStyleCnt="3"/>
      <dgm:spPr/>
    </dgm:pt>
    <dgm:pt modelId="{4E6C1805-D170-4D4F-853E-68B8DFF47669}" type="pres">
      <dgm:prSet presAssocID="{976CBF0D-CA10-4352-9C7D-A3CF4A3BADCA}" presName="vert1" presStyleCnt="0"/>
      <dgm:spPr/>
    </dgm:pt>
    <dgm:pt modelId="{16BA2F78-E305-48A3-8E3E-89C308F55502}" type="pres">
      <dgm:prSet presAssocID="{1E52EFCC-CB40-451C-972C-6C742D2F7A3B}" presName="thickLine" presStyleLbl="alignNode1" presStyleIdx="2" presStyleCnt="3"/>
      <dgm:spPr/>
    </dgm:pt>
    <dgm:pt modelId="{440C5C4C-A71A-4008-A5CE-D11EB1C2B99E}" type="pres">
      <dgm:prSet presAssocID="{1E52EFCC-CB40-451C-972C-6C742D2F7A3B}" presName="horz1" presStyleCnt="0"/>
      <dgm:spPr/>
    </dgm:pt>
    <dgm:pt modelId="{AAE3E631-D2B2-44CB-A409-682992D65B7B}" type="pres">
      <dgm:prSet presAssocID="{1E52EFCC-CB40-451C-972C-6C742D2F7A3B}" presName="tx1" presStyleLbl="revTx" presStyleIdx="2" presStyleCnt="3"/>
      <dgm:spPr/>
    </dgm:pt>
    <dgm:pt modelId="{C8B8EBFF-EA60-42E7-B8AB-B4BC63D7031C}" type="pres">
      <dgm:prSet presAssocID="{1E52EFCC-CB40-451C-972C-6C742D2F7A3B}" presName="vert1" presStyleCnt="0"/>
      <dgm:spPr/>
    </dgm:pt>
  </dgm:ptLst>
  <dgm:cxnLst>
    <dgm:cxn modelId="{0242E009-5878-4A69-B407-EAC3C949D744}" type="presOf" srcId="{976CBF0D-CA10-4352-9C7D-A3CF4A3BADCA}" destId="{4F7B3F2E-AF51-4263-AB35-5951AAF6EFDC}" srcOrd="0" destOrd="0" presId="urn:microsoft.com/office/officeart/2008/layout/LinedList"/>
    <dgm:cxn modelId="{84BFE219-1DEC-4D64-8885-228FBE09A57F}" type="presOf" srcId="{5D52CCA6-BF72-4006-9297-8D8D34FBE966}" destId="{A12C4473-1D50-498B-8036-8EDBE2082F7E}" srcOrd="0" destOrd="0" presId="urn:microsoft.com/office/officeart/2008/layout/LinedList"/>
    <dgm:cxn modelId="{0305381A-DD79-4964-B5A9-9C7F181FAC1C}" srcId="{5D52CCA6-BF72-4006-9297-8D8D34FBE966}" destId="{1E52EFCC-CB40-451C-972C-6C742D2F7A3B}" srcOrd="2" destOrd="0" parTransId="{81940781-E1EF-4977-A192-7EE3FD537516}" sibTransId="{9843B8C1-EA11-4B87-8C1E-356403AD9388}"/>
    <dgm:cxn modelId="{67DD1427-882F-42D6-9C0A-A4AA6A71DEBF}" srcId="{5D52CCA6-BF72-4006-9297-8D8D34FBE966}" destId="{BB4432E6-4BFF-43F9-8D81-5F338ABCAF66}" srcOrd="0" destOrd="0" parTransId="{8F1A3BFD-9140-4284-8353-A1BA29231D81}" sibTransId="{3DEDA73F-CD25-441C-B012-EA891A7EF68D}"/>
    <dgm:cxn modelId="{9413556A-DA73-4A0F-8125-0F5A7C3D8E5E}" type="presOf" srcId="{BB4432E6-4BFF-43F9-8D81-5F338ABCAF66}" destId="{50E8C1C9-DA64-4C7B-9707-7052C2BD3209}" srcOrd="0" destOrd="0" presId="urn:microsoft.com/office/officeart/2008/layout/LinedList"/>
    <dgm:cxn modelId="{EF8B4886-D51B-44FA-93D6-C6360DFEBB11}" srcId="{5D52CCA6-BF72-4006-9297-8D8D34FBE966}" destId="{976CBF0D-CA10-4352-9C7D-A3CF4A3BADCA}" srcOrd="1" destOrd="0" parTransId="{B6F65E29-DDE0-47B8-B936-79361F3F37A3}" sibTransId="{57968263-332A-48CB-B17D-DDEFB4543E5C}"/>
    <dgm:cxn modelId="{A43C93CE-5675-4892-8318-1273EE4A5595}" type="presOf" srcId="{1E52EFCC-CB40-451C-972C-6C742D2F7A3B}" destId="{AAE3E631-D2B2-44CB-A409-682992D65B7B}" srcOrd="0" destOrd="0" presId="urn:microsoft.com/office/officeart/2008/layout/LinedList"/>
    <dgm:cxn modelId="{3C1982CB-DE40-4897-AEB3-610E61B62FFC}" type="presParOf" srcId="{A12C4473-1D50-498B-8036-8EDBE2082F7E}" destId="{C5B9DEC8-2294-4689-B194-757C80A0174E}" srcOrd="0" destOrd="0" presId="urn:microsoft.com/office/officeart/2008/layout/LinedList"/>
    <dgm:cxn modelId="{2C54536A-6341-44C0-B715-06FCF43676D8}" type="presParOf" srcId="{A12C4473-1D50-498B-8036-8EDBE2082F7E}" destId="{4DE7DB57-A08A-4136-8E80-A31B9C1186F8}" srcOrd="1" destOrd="0" presId="urn:microsoft.com/office/officeart/2008/layout/LinedList"/>
    <dgm:cxn modelId="{9F3E0C28-1656-4852-AA1C-5EE1861B628E}" type="presParOf" srcId="{4DE7DB57-A08A-4136-8E80-A31B9C1186F8}" destId="{50E8C1C9-DA64-4C7B-9707-7052C2BD3209}" srcOrd="0" destOrd="0" presId="urn:microsoft.com/office/officeart/2008/layout/LinedList"/>
    <dgm:cxn modelId="{4981FEB5-A2BA-4527-9960-7D7A9A75E76F}" type="presParOf" srcId="{4DE7DB57-A08A-4136-8E80-A31B9C1186F8}" destId="{AF65ABE0-A143-4BF0-8BCE-71A2A7DE8AC5}" srcOrd="1" destOrd="0" presId="urn:microsoft.com/office/officeart/2008/layout/LinedList"/>
    <dgm:cxn modelId="{060D3C74-1355-41E4-8DAA-38E6546F875C}" type="presParOf" srcId="{A12C4473-1D50-498B-8036-8EDBE2082F7E}" destId="{3AAC7EF2-53EE-4699-983C-3A4512AFBE09}" srcOrd="2" destOrd="0" presId="urn:microsoft.com/office/officeart/2008/layout/LinedList"/>
    <dgm:cxn modelId="{4C259B73-EADF-4E78-8814-ED0B4391BFEE}" type="presParOf" srcId="{A12C4473-1D50-498B-8036-8EDBE2082F7E}" destId="{49ED9BE3-6C46-44A9-8171-A09A591B6AD2}" srcOrd="3" destOrd="0" presId="urn:microsoft.com/office/officeart/2008/layout/LinedList"/>
    <dgm:cxn modelId="{BEC996DC-C2C2-44E9-8572-8E5E32217D98}" type="presParOf" srcId="{49ED9BE3-6C46-44A9-8171-A09A591B6AD2}" destId="{4F7B3F2E-AF51-4263-AB35-5951AAF6EFDC}" srcOrd="0" destOrd="0" presId="urn:microsoft.com/office/officeart/2008/layout/LinedList"/>
    <dgm:cxn modelId="{ACCC3474-2B93-4434-AA8C-CD93A1AA8696}" type="presParOf" srcId="{49ED9BE3-6C46-44A9-8171-A09A591B6AD2}" destId="{4E6C1805-D170-4D4F-853E-68B8DFF47669}" srcOrd="1" destOrd="0" presId="urn:microsoft.com/office/officeart/2008/layout/LinedList"/>
    <dgm:cxn modelId="{4A4F0A03-1078-4276-8D7E-21DE658E5B42}" type="presParOf" srcId="{A12C4473-1D50-498B-8036-8EDBE2082F7E}" destId="{16BA2F78-E305-48A3-8E3E-89C308F55502}" srcOrd="4" destOrd="0" presId="urn:microsoft.com/office/officeart/2008/layout/LinedList"/>
    <dgm:cxn modelId="{E6BB70EC-F32C-45FB-80F4-413C782D79C0}" type="presParOf" srcId="{A12C4473-1D50-498B-8036-8EDBE2082F7E}" destId="{440C5C4C-A71A-4008-A5CE-D11EB1C2B99E}" srcOrd="5" destOrd="0" presId="urn:microsoft.com/office/officeart/2008/layout/LinedList"/>
    <dgm:cxn modelId="{DC2F80B9-013D-449F-81E8-9367C7E48125}" type="presParOf" srcId="{440C5C4C-A71A-4008-A5CE-D11EB1C2B99E}" destId="{AAE3E631-D2B2-44CB-A409-682992D65B7B}" srcOrd="0" destOrd="0" presId="urn:microsoft.com/office/officeart/2008/layout/LinedList"/>
    <dgm:cxn modelId="{60A01869-6039-4BF7-A21C-36C29F211D78}" type="presParOf" srcId="{440C5C4C-A71A-4008-A5CE-D11EB1C2B99E}" destId="{C8B8EBFF-EA60-42E7-B8AB-B4BC63D7031C}"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B9DEC8-2294-4689-B194-757C80A0174E}">
      <dsp:nvSpPr>
        <dsp:cNvPr id="0" name=""/>
        <dsp:cNvSpPr/>
      </dsp:nvSpPr>
      <dsp:spPr>
        <a:xfrm>
          <a:off x="0" y="2492"/>
          <a:ext cx="6492875"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0E8C1C9-DA64-4C7B-9707-7052C2BD3209}">
      <dsp:nvSpPr>
        <dsp:cNvPr id="0" name=""/>
        <dsp:cNvSpPr/>
      </dsp:nvSpPr>
      <dsp:spPr>
        <a:xfrm>
          <a:off x="0" y="2492"/>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5260" tIns="175260" rIns="175260" bIns="175260" numCol="1" spcCol="1270" anchor="t" anchorCtr="0">
          <a:noAutofit/>
        </a:bodyPr>
        <a:lstStyle/>
        <a:p>
          <a:pPr marL="0" lvl="0" indent="0" algn="l" defTabSz="2044700">
            <a:lnSpc>
              <a:spcPct val="90000"/>
            </a:lnSpc>
            <a:spcBef>
              <a:spcPct val="0"/>
            </a:spcBef>
            <a:spcAft>
              <a:spcPct val="35000"/>
            </a:spcAft>
            <a:buNone/>
          </a:pPr>
          <a:r>
            <a:rPr lang="en-US" sz="4600" kern="1200" dirty="0"/>
            <a:t>Rowan’s Law (Concussion Safety), 2018</a:t>
          </a:r>
        </a:p>
      </dsp:txBody>
      <dsp:txXfrm>
        <a:off x="0" y="2492"/>
        <a:ext cx="6492875" cy="1700138"/>
      </dsp:txXfrm>
    </dsp:sp>
    <dsp:sp modelId="{3AAC7EF2-53EE-4699-983C-3A4512AFBE09}">
      <dsp:nvSpPr>
        <dsp:cNvPr id="0" name=""/>
        <dsp:cNvSpPr/>
      </dsp:nvSpPr>
      <dsp:spPr>
        <a:xfrm>
          <a:off x="0" y="1702630"/>
          <a:ext cx="6492875"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F7B3F2E-AF51-4263-AB35-5951AAF6EFDC}">
      <dsp:nvSpPr>
        <dsp:cNvPr id="0" name=""/>
        <dsp:cNvSpPr/>
      </dsp:nvSpPr>
      <dsp:spPr>
        <a:xfrm>
          <a:off x="0" y="1702630"/>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5260" tIns="175260" rIns="175260" bIns="175260" numCol="1" spcCol="1270" anchor="t" anchorCtr="0">
          <a:noAutofit/>
        </a:bodyPr>
        <a:lstStyle/>
        <a:p>
          <a:pPr marL="0" lvl="0" indent="0" algn="l" defTabSz="2044700">
            <a:lnSpc>
              <a:spcPct val="90000"/>
            </a:lnSpc>
            <a:spcBef>
              <a:spcPct val="0"/>
            </a:spcBef>
            <a:spcAft>
              <a:spcPct val="35000"/>
            </a:spcAft>
            <a:buNone/>
          </a:pPr>
          <a:r>
            <a:rPr lang="en-US" sz="4600" kern="1200" dirty="0"/>
            <a:t>Ontario Regulation 161/19</a:t>
          </a:r>
        </a:p>
      </dsp:txBody>
      <dsp:txXfrm>
        <a:off x="0" y="1702630"/>
        <a:ext cx="6492875" cy="1700138"/>
      </dsp:txXfrm>
    </dsp:sp>
    <dsp:sp modelId="{16BA2F78-E305-48A3-8E3E-89C308F55502}">
      <dsp:nvSpPr>
        <dsp:cNvPr id="0" name=""/>
        <dsp:cNvSpPr/>
      </dsp:nvSpPr>
      <dsp:spPr>
        <a:xfrm>
          <a:off x="0" y="3402769"/>
          <a:ext cx="6492875"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AE3E631-D2B2-44CB-A409-682992D65B7B}">
      <dsp:nvSpPr>
        <dsp:cNvPr id="0" name=""/>
        <dsp:cNvSpPr/>
      </dsp:nvSpPr>
      <dsp:spPr>
        <a:xfrm>
          <a:off x="0" y="3402769"/>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5260" tIns="175260" rIns="175260" bIns="175260" numCol="1" spcCol="1270" anchor="t" anchorCtr="0">
          <a:noAutofit/>
        </a:bodyPr>
        <a:lstStyle/>
        <a:p>
          <a:pPr marL="0" lvl="0" indent="0" algn="l" defTabSz="2044700">
            <a:lnSpc>
              <a:spcPct val="90000"/>
            </a:lnSpc>
            <a:spcBef>
              <a:spcPct val="0"/>
            </a:spcBef>
            <a:spcAft>
              <a:spcPct val="35000"/>
            </a:spcAft>
            <a:buNone/>
          </a:pPr>
          <a:r>
            <a:rPr lang="en-US" sz="4600" kern="1200" dirty="0"/>
            <a:t>No case law to date</a:t>
          </a:r>
        </a:p>
      </dsp:txBody>
      <dsp:txXfrm>
        <a:off x="0" y="3402769"/>
        <a:ext cx="6492875" cy="1700138"/>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75C8CC7-B451-468D-AA3E-5EBBEF647F30}" type="datetimeFigureOut">
              <a:rPr lang="en-CA" smtClean="0"/>
              <a:t>2024-05-23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8EDE3A0-3788-48C1-B0A5-307A2AB45A01}" type="slidenum">
              <a:rPr lang="en-CA" smtClean="0"/>
              <a:t>‹#›</a:t>
            </a:fld>
            <a:endParaRPr lang="en-CA"/>
          </a:p>
        </p:txBody>
      </p:sp>
    </p:spTree>
    <p:extLst>
      <p:ext uri="{BB962C8B-B14F-4D97-AF65-F5344CB8AC3E}">
        <p14:creationId xmlns:p14="http://schemas.microsoft.com/office/powerpoint/2010/main" val="2904843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75C8CC7-B451-468D-AA3E-5EBBEF647F30}" type="datetimeFigureOut">
              <a:rPr lang="en-CA" smtClean="0"/>
              <a:t>2024-05-23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8EDE3A0-3788-48C1-B0A5-307A2AB45A01}" type="slidenum">
              <a:rPr lang="en-CA" smtClean="0"/>
              <a:t>‹#›</a:t>
            </a:fld>
            <a:endParaRPr lang="en-CA"/>
          </a:p>
        </p:txBody>
      </p:sp>
    </p:spTree>
    <p:extLst>
      <p:ext uri="{BB962C8B-B14F-4D97-AF65-F5344CB8AC3E}">
        <p14:creationId xmlns:p14="http://schemas.microsoft.com/office/powerpoint/2010/main" val="2475607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75C8CC7-B451-468D-AA3E-5EBBEF647F30}" type="datetimeFigureOut">
              <a:rPr lang="en-CA" smtClean="0"/>
              <a:t>2024-05-23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8EDE3A0-3788-48C1-B0A5-307A2AB45A01}" type="slidenum">
              <a:rPr lang="en-CA" smtClean="0"/>
              <a:t>‹#›</a:t>
            </a:fld>
            <a:endParaRPr lang="en-CA"/>
          </a:p>
        </p:txBody>
      </p:sp>
    </p:spTree>
    <p:extLst>
      <p:ext uri="{BB962C8B-B14F-4D97-AF65-F5344CB8AC3E}">
        <p14:creationId xmlns:p14="http://schemas.microsoft.com/office/powerpoint/2010/main" val="2475707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75C8CC7-B451-468D-AA3E-5EBBEF647F30}" type="datetimeFigureOut">
              <a:rPr lang="en-CA" smtClean="0"/>
              <a:t>2024-05-23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8EDE3A0-3788-48C1-B0A5-307A2AB45A01}" type="slidenum">
              <a:rPr lang="en-CA" smtClean="0"/>
              <a:t>‹#›</a:t>
            </a:fld>
            <a:endParaRPr lang="en-CA"/>
          </a:p>
        </p:txBody>
      </p:sp>
    </p:spTree>
    <p:extLst>
      <p:ext uri="{BB962C8B-B14F-4D97-AF65-F5344CB8AC3E}">
        <p14:creationId xmlns:p14="http://schemas.microsoft.com/office/powerpoint/2010/main" val="3143080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5C8CC7-B451-468D-AA3E-5EBBEF647F30}" type="datetimeFigureOut">
              <a:rPr lang="en-CA" smtClean="0"/>
              <a:t>2024-05-23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8EDE3A0-3788-48C1-B0A5-307A2AB45A01}" type="slidenum">
              <a:rPr lang="en-CA" smtClean="0"/>
              <a:t>‹#›</a:t>
            </a:fld>
            <a:endParaRPr lang="en-CA"/>
          </a:p>
        </p:txBody>
      </p:sp>
    </p:spTree>
    <p:extLst>
      <p:ext uri="{BB962C8B-B14F-4D97-AF65-F5344CB8AC3E}">
        <p14:creationId xmlns:p14="http://schemas.microsoft.com/office/powerpoint/2010/main" val="1009054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75C8CC7-B451-468D-AA3E-5EBBEF647F30}" type="datetimeFigureOut">
              <a:rPr lang="en-CA" smtClean="0"/>
              <a:t>2024-05-23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18EDE3A0-3788-48C1-B0A5-307A2AB45A01}" type="slidenum">
              <a:rPr lang="en-CA" smtClean="0"/>
              <a:t>‹#›</a:t>
            </a:fld>
            <a:endParaRPr lang="en-CA"/>
          </a:p>
        </p:txBody>
      </p:sp>
    </p:spTree>
    <p:extLst>
      <p:ext uri="{BB962C8B-B14F-4D97-AF65-F5344CB8AC3E}">
        <p14:creationId xmlns:p14="http://schemas.microsoft.com/office/powerpoint/2010/main" val="1322599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5C8CC7-B451-468D-AA3E-5EBBEF647F30}" type="datetimeFigureOut">
              <a:rPr lang="en-CA" smtClean="0"/>
              <a:t>2024-05-23</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18EDE3A0-3788-48C1-B0A5-307A2AB45A01}" type="slidenum">
              <a:rPr lang="en-CA" smtClean="0"/>
              <a:t>‹#›</a:t>
            </a:fld>
            <a:endParaRPr lang="en-CA"/>
          </a:p>
        </p:txBody>
      </p:sp>
    </p:spTree>
    <p:extLst>
      <p:ext uri="{BB962C8B-B14F-4D97-AF65-F5344CB8AC3E}">
        <p14:creationId xmlns:p14="http://schemas.microsoft.com/office/powerpoint/2010/main" val="3019832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75C8CC7-B451-468D-AA3E-5EBBEF647F30}" type="datetimeFigureOut">
              <a:rPr lang="en-CA" smtClean="0"/>
              <a:t>2024-05-23</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18EDE3A0-3788-48C1-B0A5-307A2AB45A01}" type="slidenum">
              <a:rPr lang="en-CA" smtClean="0"/>
              <a:t>‹#›</a:t>
            </a:fld>
            <a:endParaRPr lang="en-CA"/>
          </a:p>
        </p:txBody>
      </p:sp>
    </p:spTree>
    <p:extLst>
      <p:ext uri="{BB962C8B-B14F-4D97-AF65-F5344CB8AC3E}">
        <p14:creationId xmlns:p14="http://schemas.microsoft.com/office/powerpoint/2010/main" val="1458833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5C8CC7-B451-468D-AA3E-5EBBEF647F30}" type="datetimeFigureOut">
              <a:rPr lang="en-CA" smtClean="0"/>
              <a:t>2024-05-23</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18EDE3A0-3788-48C1-B0A5-307A2AB45A01}" type="slidenum">
              <a:rPr lang="en-CA" smtClean="0"/>
              <a:t>‹#›</a:t>
            </a:fld>
            <a:endParaRPr lang="en-CA"/>
          </a:p>
        </p:txBody>
      </p:sp>
    </p:spTree>
    <p:extLst>
      <p:ext uri="{BB962C8B-B14F-4D97-AF65-F5344CB8AC3E}">
        <p14:creationId xmlns:p14="http://schemas.microsoft.com/office/powerpoint/2010/main" val="3960900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5C8CC7-B451-468D-AA3E-5EBBEF647F30}" type="datetimeFigureOut">
              <a:rPr lang="en-CA" smtClean="0"/>
              <a:t>2024-05-23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18EDE3A0-3788-48C1-B0A5-307A2AB45A01}" type="slidenum">
              <a:rPr lang="en-CA" smtClean="0"/>
              <a:t>‹#›</a:t>
            </a:fld>
            <a:endParaRPr lang="en-CA"/>
          </a:p>
        </p:txBody>
      </p:sp>
    </p:spTree>
    <p:extLst>
      <p:ext uri="{BB962C8B-B14F-4D97-AF65-F5344CB8AC3E}">
        <p14:creationId xmlns:p14="http://schemas.microsoft.com/office/powerpoint/2010/main" val="6646788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5C8CC7-B451-468D-AA3E-5EBBEF647F30}" type="datetimeFigureOut">
              <a:rPr lang="en-CA" smtClean="0"/>
              <a:t>2024-05-23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18EDE3A0-3788-48C1-B0A5-307A2AB45A01}" type="slidenum">
              <a:rPr lang="en-CA" smtClean="0"/>
              <a:t>‹#›</a:t>
            </a:fld>
            <a:endParaRPr lang="en-CA"/>
          </a:p>
        </p:txBody>
      </p:sp>
    </p:spTree>
    <p:extLst>
      <p:ext uri="{BB962C8B-B14F-4D97-AF65-F5344CB8AC3E}">
        <p14:creationId xmlns:p14="http://schemas.microsoft.com/office/powerpoint/2010/main" val="1595424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5C8CC7-B451-468D-AA3E-5EBBEF647F30}" type="datetimeFigureOut">
              <a:rPr lang="en-CA" smtClean="0"/>
              <a:t>2024-05-23</a:t>
            </a:fld>
            <a:endParaRPr lang="en-C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EDE3A0-3788-48C1-B0A5-307A2AB45A01}" type="slidenum">
              <a:rPr lang="en-CA" smtClean="0"/>
              <a:t>‹#›</a:t>
            </a:fld>
            <a:endParaRPr lang="en-CA"/>
          </a:p>
        </p:txBody>
      </p:sp>
    </p:spTree>
    <p:extLst>
      <p:ext uri="{BB962C8B-B14F-4D97-AF65-F5344CB8AC3E}">
        <p14:creationId xmlns:p14="http://schemas.microsoft.com/office/powerpoint/2010/main" val="281445536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861E95F-C37D-AB8A-D880-9A4497DDB21B}"/>
              </a:ext>
            </a:extLst>
          </p:cNvPr>
          <p:cNvSpPr>
            <a:spLocks noGrp="1"/>
          </p:cNvSpPr>
          <p:nvPr>
            <p:ph type="title"/>
          </p:nvPr>
        </p:nvSpPr>
        <p:spPr>
          <a:xfrm>
            <a:off x="1371599" y="294538"/>
            <a:ext cx="9895951" cy="1033669"/>
          </a:xfrm>
        </p:spPr>
        <p:txBody>
          <a:bodyPr vert="horz" lIns="91440" tIns="45720" rIns="91440" bIns="45720" rtlCol="0" anchor="ctr">
            <a:normAutofit/>
          </a:bodyPr>
          <a:lstStyle/>
          <a:p>
            <a:r>
              <a:rPr lang="en-US" sz="6000" kern="1200" dirty="0">
                <a:solidFill>
                  <a:srgbClr val="FFFFFF"/>
                </a:solidFill>
                <a:latin typeface="+mj-lt"/>
                <a:ea typeface="+mj-ea"/>
                <a:cs typeface="+mj-cs"/>
              </a:rPr>
              <a:t>Rowan’s Law</a:t>
            </a:r>
          </a:p>
        </p:txBody>
      </p:sp>
      <p:sp>
        <p:nvSpPr>
          <p:cNvPr id="3" name="Subtitle 2">
            <a:extLst>
              <a:ext uri="{FF2B5EF4-FFF2-40B4-BE49-F238E27FC236}">
                <a16:creationId xmlns:a16="http://schemas.microsoft.com/office/drawing/2014/main" id="{36ECC194-E50E-253B-00EC-630EE64F9A5E}"/>
              </a:ext>
            </a:extLst>
          </p:cNvPr>
          <p:cNvSpPr>
            <a:spLocks noGrp="1"/>
          </p:cNvSpPr>
          <p:nvPr>
            <p:ph type="body" sz="half" idx="2"/>
          </p:nvPr>
        </p:nvSpPr>
        <p:spPr>
          <a:xfrm>
            <a:off x="1371599" y="2318197"/>
            <a:ext cx="9724031" cy="3683358"/>
          </a:xfrm>
        </p:spPr>
        <p:txBody>
          <a:bodyPr vert="horz" lIns="91440" tIns="45720" rIns="91440" bIns="45720" rtlCol="0" anchor="ctr">
            <a:normAutofit/>
          </a:bodyPr>
          <a:lstStyle/>
          <a:p>
            <a:r>
              <a:rPr lang="en-US" sz="3600" dirty="0"/>
              <a:t>What are the Legal Implications? </a:t>
            </a:r>
          </a:p>
          <a:p>
            <a:pPr indent="-228600">
              <a:buFont typeface="Arial" panose="020B0604020202020204" pitchFamily="34" charset="0"/>
              <a:buChar char="•"/>
            </a:pPr>
            <a:endParaRPr lang="en-US" sz="2000" dirty="0"/>
          </a:p>
          <a:p>
            <a:pPr indent="-228600">
              <a:buFont typeface="Arial" panose="020B0604020202020204" pitchFamily="34" charset="0"/>
              <a:buChar char="•"/>
            </a:pPr>
            <a:endParaRPr lang="en-US" sz="2000" dirty="0"/>
          </a:p>
          <a:p>
            <a:r>
              <a:rPr lang="en-US" sz="2000" dirty="0"/>
              <a:t>	By Jim Davidson – DAVIDSON CAHILL MORRISON </a:t>
            </a:r>
            <a:r>
              <a:rPr lang="en-US" dirty="0"/>
              <a:t>LLP</a:t>
            </a:r>
          </a:p>
        </p:txBody>
      </p:sp>
    </p:spTree>
    <p:extLst>
      <p:ext uri="{BB962C8B-B14F-4D97-AF65-F5344CB8AC3E}">
        <p14:creationId xmlns:p14="http://schemas.microsoft.com/office/powerpoint/2010/main" val="4867193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27" name="Group 26">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28"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0"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2" name="Title 1">
            <a:extLst>
              <a:ext uri="{FF2B5EF4-FFF2-40B4-BE49-F238E27FC236}">
                <a16:creationId xmlns:a16="http://schemas.microsoft.com/office/drawing/2014/main" id="{76C765FC-CFB6-A5A5-8D5F-018482873E05}"/>
              </a:ext>
            </a:extLst>
          </p:cNvPr>
          <p:cNvSpPr>
            <a:spLocks noGrp="1"/>
          </p:cNvSpPr>
          <p:nvPr>
            <p:ph type="title"/>
          </p:nvPr>
        </p:nvSpPr>
        <p:spPr>
          <a:xfrm>
            <a:off x="1098468" y="885651"/>
            <a:ext cx="3229803" cy="4624603"/>
          </a:xfrm>
        </p:spPr>
        <p:txBody>
          <a:bodyPr>
            <a:normAutofit/>
          </a:bodyPr>
          <a:lstStyle/>
          <a:p>
            <a:r>
              <a:rPr lang="en-CA" dirty="0">
                <a:solidFill>
                  <a:srgbClr val="FFFFFF"/>
                </a:solidFill>
              </a:rPr>
              <a:t>Evidence of Breach of Standard of Care (</a:t>
            </a:r>
            <a:r>
              <a:rPr lang="en-CA" sz="2700" i="1" dirty="0"/>
              <a:t>The Queen v. Saskatchewan Wheat Pool</a:t>
            </a:r>
            <a:r>
              <a:rPr lang="en-CA" sz="4400" dirty="0"/>
              <a:t>)</a:t>
            </a:r>
            <a:endParaRPr lang="en-CA" dirty="0">
              <a:solidFill>
                <a:srgbClr val="FFFFFF"/>
              </a:solidFill>
            </a:endParaRPr>
          </a:p>
        </p:txBody>
      </p:sp>
      <p:sp>
        <p:nvSpPr>
          <p:cNvPr id="3" name="Content Placeholder 2">
            <a:extLst>
              <a:ext uri="{FF2B5EF4-FFF2-40B4-BE49-F238E27FC236}">
                <a16:creationId xmlns:a16="http://schemas.microsoft.com/office/drawing/2014/main" id="{717CEB4D-D75E-FCD9-E33E-A0BFA5627AD0}"/>
              </a:ext>
            </a:extLst>
          </p:cNvPr>
          <p:cNvSpPr>
            <a:spLocks noGrp="1"/>
          </p:cNvSpPr>
          <p:nvPr>
            <p:ph idx="1"/>
          </p:nvPr>
        </p:nvSpPr>
        <p:spPr>
          <a:xfrm>
            <a:off x="4978708" y="885651"/>
            <a:ext cx="6525220" cy="4616849"/>
          </a:xfrm>
        </p:spPr>
        <p:txBody>
          <a:bodyPr anchor="ctr">
            <a:normAutofit/>
          </a:bodyPr>
          <a:lstStyle/>
          <a:p>
            <a:r>
              <a:rPr lang="en-US" sz="2400" dirty="0"/>
              <a:t>A breach of statutory obligations may be some evidence of negligence, but the breach alone will not suffice to prove negligence</a:t>
            </a:r>
          </a:p>
          <a:p>
            <a:r>
              <a:rPr lang="en-US" sz="2400" dirty="0"/>
              <a:t>Similarly, compliance with the statute is not necessarily a complete civil </a:t>
            </a:r>
            <a:r>
              <a:rPr lang="en-US" sz="2400" dirty="0" err="1"/>
              <a:t>defence</a:t>
            </a:r>
            <a:endParaRPr lang="en-US" sz="2400" dirty="0"/>
          </a:p>
          <a:p>
            <a:r>
              <a:rPr lang="en-US" sz="2400" dirty="0"/>
              <a:t>The statutory formulation of the obligations do afford a useful standard of reasonable conduct</a:t>
            </a:r>
          </a:p>
          <a:p>
            <a:r>
              <a:rPr lang="en-CA" sz="2400" dirty="0"/>
              <a:t>A plaintiff still bears the burden of proving a breach of the common law standard of care based on traditional principles of negligence</a:t>
            </a:r>
          </a:p>
        </p:txBody>
      </p:sp>
    </p:spTree>
    <p:extLst>
      <p:ext uri="{BB962C8B-B14F-4D97-AF65-F5344CB8AC3E}">
        <p14:creationId xmlns:p14="http://schemas.microsoft.com/office/powerpoint/2010/main" val="39278436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3" name="Group 22">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24"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063EFD76-3334-D9C3-DE44-FF21BB9BF853}"/>
              </a:ext>
            </a:extLst>
          </p:cNvPr>
          <p:cNvSpPr>
            <a:spLocks noGrp="1"/>
          </p:cNvSpPr>
          <p:nvPr>
            <p:ph type="title"/>
          </p:nvPr>
        </p:nvSpPr>
        <p:spPr>
          <a:xfrm>
            <a:off x="1098468" y="885651"/>
            <a:ext cx="3229803" cy="4624603"/>
          </a:xfrm>
        </p:spPr>
        <p:txBody>
          <a:bodyPr>
            <a:normAutofit/>
          </a:bodyPr>
          <a:lstStyle/>
          <a:p>
            <a:r>
              <a:rPr lang="en-CA" dirty="0">
                <a:solidFill>
                  <a:srgbClr val="FFFFFF"/>
                </a:solidFill>
              </a:rPr>
              <a:t>Protecting your sport organization</a:t>
            </a:r>
          </a:p>
        </p:txBody>
      </p:sp>
      <p:sp>
        <p:nvSpPr>
          <p:cNvPr id="3" name="Content Placeholder 2">
            <a:extLst>
              <a:ext uri="{FF2B5EF4-FFF2-40B4-BE49-F238E27FC236}">
                <a16:creationId xmlns:a16="http://schemas.microsoft.com/office/drawing/2014/main" id="{4FB8195F-B2C9-8AD9-BA9F-40D0C0C01357}"/>
              </a:ext>
            </a:extLst>
          </p:cNvPr>
          <p:cNvSpPr>
            <a:spLocks noGrp="1"/>
          </p:cNvSpPr>
          <p:nvPr>
            <p:ph idx="1"/>
          </p:nvPr>
        </p:nvSpPr>
        <p:spPr>
          <a:xfrm>
            <a:off x="4978708" y="885651"/>
            <a:ext cx="6525220" cy="4616849"/>
          </a:xfrm>
        </p:spPr>
        <p:txBody>
          <a:bodyPr anchor="ctr">
            <a:normAutofit lnSpcReduction="10000"/>
          </a:bodyPr>
          <a:lstStyle/>
          <a:p>
            <a:endParaRPr lang="en-CA" sz="2400" dirty="0"/>
          </a:p>
          <a:p>
            <a:r>
              <a:rPr lang="en-CA" sz="3200" dirty="0"/>
              <a:t>Ministry’s “Requirements &amp; Frequently Asked Questions” – a guide for </a:t>
            </a:r>
            <a:r>
              <a:rPr lang="en-CA" sz="3200" i="1" dirty="0"/>
              <a:t>Rowan’s Law</a:t>
            </a:r>
          </a:p>
          <a:p>
            <a:r>
              <a:rPr lang="en-CA" sz="3200" dirty="0"/>
              <a:t>Government of Ontario </a:t>
            </a:r>
            <a:r>
              <a:rPr lang="en-CA" sz="3200"/>
              <a:t>– sample Concussion </a:t>
            </a:r>
            <a:r>
              <a:rPr lang="en-CA" sz="3200" dirty="0"/>
              <a:t>Awareness Resource</a:t>
            </a:r>
          </a:p>
          <a:p>
            <a:r>
              <a:rPr lang="en-CA" sz="3200" dirty="0"/>
              <a:t>Sample Concussion Codes of Conduct</a:t>
            </a:r>
          </a:p>
          <a:p>
            <a:r>
              <a:rPr lang="en-CA" sz="3200" dirty="0"/>
              <a:t>Sport Organizations and Governing Bodies Resources </a:t>
            </a:r>
          </a:p>
          <a:p>
            <a:pPr lvl="1"/>
            <a:endParaRPr lang="en-CA" dirty="0"/>
          </a:p>
          <a:p>
            <a:pPr marL="457200" lvl="1" indent="0">
              <a:buNone/>
            </a:pPr>
            <a:endParaRPr lang="en-CA" dirty="0"/>
          </a:p>
        </p:txBody>
      </p:sp>
    </p:spTree>
    <p:extLst>
      <p:ext uri="{BB962C8B-B14F-4D97-AF65-F5344CB8AC3E}">
        <p14:creationId xmlns:p14="http://schemas.microsoft.com/office/powerpoint/2010/main" val="3076275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8" name="Group 47">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49"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0"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AF506380-469A-5CC1-4EA7-129375732CBF}"/>
              </a:ext>
            </a:extLst>
          </p:cNvPr>
          <p:cNvSpPr>
            <a:spLocks noGrp="1"/>
          </p:cNvSpPr>
          <p:nvPr>
            <p:ph type="title"/>
          </p:nvPr>
        </p:nvSpPr>
        <p:spPr>
          <a:xfrm>
            <a:off x="1098468" y="885651"/>
            <a:ext cx="3229803" cy="4624603"/>
          </a:xfrm>
        </p:spPr>
        <p:txBody>
          <a:bodyPr vert="horz" lIns="91440" tIns="45720" rIns="91440" bIns="45720" rtlCol="0">
            <a:normAutofit/>
          </a:bodyPr>
          <a:lstStyle/>
          <a:p>
            <a:r>
              <a:rPr lang="en-US" sz="4000" dirty="0">
                <a:solidFill>
                  <a:srgbClr val="FFFFFF"/>
                </a:solidFill>
              </a:rPr>
              <a:t>BACKGROUND</a:t>
            </a:r>
            <a:endParaRPr lang="en-US" sz="4000" kern="1200" dirty="0">
              <a:solidFill>
                <a:srgbClr val="FFFFFF"/>
              </a:solidFill>
              <a:latin typeface="+mj-lt"/>
              <a:ea typeface="+mj-ea"/>
              <a:cs typeface="+mj-cs"/>
            </a:endParaRPr>
          </a:p>
        </p:txBody>
      </p:sp>
      <p:sp>
        <p:nvSpPr>
          <p:cNvPr id="3" name="Content Placeholder 2">
            <a:extLst>
              <a:ext uri="{FF2B5EF4-FFF2-40B4-BE49-F238E27FC236}">
                <a16:creationId xmlns:a16="http://schemas.microsoft.com/office/drawing/2014/main" id="{E780E20E-530E-72FB-F5CD-4F7515F75F75}"/>
              </a:ext>
            </a:extLst>
          </p:cNvPr>
          <p:cNvSpPr>
            <a:spLocks noGrp="1"/>
          </p:cNvSpPr>
          <p:nvPr>
            <p:ph idx="1"/>
          </p:nvPr>
        </p:nvSpPr>
        <p:spPr>
          <a:xfrm>
            <a:off x="4978708" y="885651"/>
            <a:ext cx="6525220" cy="4616849"/>
          </a:xfrm>
        </p:spPr>
        <p:txBody>
          <a:bodyPr vert="horz" lIns="91440" tIns="45720" rIns="91440" bIns="45720" rtlCol="0" anchor="ctr">
            <a:normAutofit/>
          </a:bodyPr>
          <a:lstStyle/>
          <a:p>
            <a:r>
              <a:rPr lang="en-US" sz="2400" dirty="0"/>
              <a:t>The goal of Rowan’s Law is to protect amateur athletes and improve concussion safety on the field of play by creating </a:t>
            </a:r>
            <a:r>
              <a:rPr lang="en-US" sz="2400" u="sng" dirty="0"/>
              <a:t>certain legal requirements and obligations </a:t>
            </a:r>
            <a:r>
              <a:rPr lang="en-US" sz="2400" dirty="0"/>
              <a:t>for sport organizations and their members and participants</a:t>
            </a:r>
          </a:p>
          <a:p>
            <a:pPr marL="0"/>
            <a:endParaRPr lang="en-US" sz="2400" dirty="0"/>
          </a:p>
        </p:txBody>
      </p:sp>
      <p:sp>
        <p:nvSpPr>
          <p:cNvPr id="19" name="TextBox 18">
            <a:extLst>
              <a:ext uri="{FF2B5EF4-FFF2-40B4-BE49-F238E27FC236}">
                <a16:creationId xmlns:a16="http://schemas.microsoft.com/office/drawing/2014/main" id="{CD8CF9E7-AE8E-811F-D011-BE85DA5ED8C7}"/>
              </a:ext>
            </a:extLst>
          </p:cNvPr>
          <p:cNvSpPr txBox="1"/>
          <p:nvPr/>
        </p:nvSpPr>
        <p:spPr>
          <a:xfrm>
            <a:off x="4976030" y="3589866"/>
            <a:ext cx="6250940" cy="2304628"/>
          </a:xfrm>
          <a:prstGeom prst="rect">
            <a:avLst/>
          </a:prstGeom>
        </p:spPr>
        <p:txBody>
          <a:bodyPr vert="horz" lIns="91440" tIns="45720" rIns="91440" bIns="45720" rtlCol="0">
            <a:normAutofit/>
          </a:bodyPr>
          <a:lstStyle/>
          <a:p>
            <a:pPr defTabSz="914400">
              <a:lnSpc>
                <a:spcPct val="90000"/>
              </a:lnSpc>
              <a:spcAft>
                <a:spcPts val="600"/>
              </a:spcAft>
            </a:pPr>
            <a:endParaRPr lang="en-US" sz="2000" dirty="0"/>
          </a:p>
        </p:txBody>
      </p:sp>
    </p:spTree>
    <p:extLst>
      <p:ext uri="{BB962C8B-B14F-4D97-AF65-F5344CB8AC3E}">
        <p14:creationId xmlns:p14="http://schemas.microsoft.com/office/powerpoint/2010/main" val="32872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5"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6"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42C0B29C-4755-9B91-790A-5FFE3F56707C}"/>
              </a:ext>
            </a:extLst>
          </p:cNvPr>
          <p:cNvSpPr>
            <a:spLocks noGrp="1"/>
          </p:cNvSpPr>
          <p:nvPr>
            <p:ph type="title"/>
          </p:nvPr>
        </p:nvSpPr>
        <p:spPr>
          <a:xfrm>
            <a:off x="535020" y="685800"/>
            <a:ext cx="2780271" cy="5105400"/>
          </a:xfrm>
        </p:spPr>
        <p:txBody>
          <a:bodyPr>
            <a:normAutofit/>
          </a:bodyPr>
          <a:lstStyle/>
          <a:p>
            <a:r>
              <a:rPr lang="en-CA" sz="4000" dirty="0">
                <a:solidFill>
                  <a:srgbClr val="FFFFFF"/>
                </a:solidFill>
              </a:rPr>
              <a:t>The Legal Sources</a:t>
            </a:r>
          </a:p>
        </p:txBody>
      </p:sp>
      <p:graphicFrame>
        <p:nvGraphicFramePr>
          <p:cNvPr id="5" name="Content Placeholder 2">
            <a:extLst>
              <a:ext uri="{FF2B5EF4-FFF2-40B4-BE49-F238E27FC236}">
                <a16:creationId xmlns:a16="http://schemas.microsoft.com/office/drawing/2014/main" id="{C51274E7-68D4-20B5-5899-7F655778EB39}"/>
              </a:ext>
            </a:extLst>
          </p:cNvPr>
          <p:cNvGraphicFramePr>
            <a:graphicFrameLocks noGrp="1"/>
          </p:cNvGraphicFramePr>
          <p:nvPr>
            <p:ph idx="1"/>
            <p:extLst>
              <p:ext uri="{D42A27DB-BD31-4B8C-83A1-F6EECF244321}">
                <p14:modId xmlns:p14="http://schemas.microsoft.com/office/powerpoint/2010/main" val="2055681430"/>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02936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41">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4" name="Group 43">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45"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6"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7"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880F226B-4115-6E0B-5088-5DFC7BFFAE87}"/>
              </a:ext>
            </a:extLst>
          </p:cNvPr>
          <p:cNvSpPr>
            <a:spLocks noGrp="1"/>
          </p:cNvSpPr>
          <p:nvPr>
            <p:ph type="title"/>
          </p:nvPr>
        </p:nvSpPr>
        <p:spPr>
          <a:xfrm>
            <a:off x="1098468" y="885651"/>
            <a:ext cx="3229803" cy="4624603"/>
          </a:xfrm>
        </p:spPr>
        <p:txBody>
          <a:bodyPr>
            <a:normAutofit/>
          </a:bodyPr>
          <a:lstStyle/>
          <a:p>
            <a:r>
              <a:rPr lang="en-CA" sz="3400" dirty="0">
                <a:solidFill>
                  <a:srgbClr val="FFFFFF"/>
                </a:solidFill>
              </a:rPr>
              <a:t>Basic Requirements </a:t>
            </a:r>
          </a:p>
        </p:txBody>
      </p:sp>
      <p:sp>
        <p:nvSpPr>
          <p:cNvPr id="3" name="Content Placeholder 2">
            <a:extLst>
              <a:ext uri="{FF2B5EF4-FFF2-40B4-BE49-F238E27FC236}">
                <a16:creationId xmlns:a16="http://schemas.microsoft.com/office/drawing/2014/main" id="{2EEC2878-CFF8-5EFC-2268-95821C1824F9}"/>
              </a:ext>
            </a:extLst>
          </p:cNvPr>
          <p:cNvSpPr>
            <a:spLocks noGrp="1"/>
          </p:cNvSpPr>
          <p:nvPr>
            <p:ph idx="1"/>
          </p:nvPr>
        </p:nvSpPr>
        <p:spPr>
          <a:xfrm>
            <a:off x="4978708" y="885651"/>
            <a:ext cx="6525220" cy="4616849"/>
          </a:xfrm>
        </p:spPr>
        <p:txBody>
          <a:bodyPr anchor="ctr">
            <a:normAutofit fontScale="92500"/>
          </a:bodyPr>
          <a:lstStyle/>
          <a:p>
            <a:endParaRPr lang="en-CA" sz="2400" dirty="0"/>
          </a:p>
          <a:p>
            <a:pPr marL="0" indent="0">
              <a:buNone/>
            </a:pPr>
            <a:r>
              <a:rPr lang="en-US" sz="2400" i="1" dirty="0"/>
              <a:t>The Legislation includes a number of requirements including:</a:t>
            </a:r>
            <a:endParaRPr lang="en-CA" sz="2400" dirty="0"/>
          </a:p>
          <a:p>
            <a:pPr marL="457200" indent="-457200">
              <a:buAutoNum type="arabicPeriod"/>
            </a:pPr>
            <a:r>
              <a:rPr lang="en-CA" sz="2400" i="1" dirty="0"/>
              <a:t>Annual mandatory concussion education for athletes, parents/guardians, coaches, team trainers and officials through the availability of Concussion Awareness Resources; </a:t>
            </a:r>
          </a:p>
          <a:p>
            <a:pPr marL="457200" indent="-457200">
              <a:buAutoNum type="arabicPeriod"/>
            </a:pPr>
            <a:r>
              <a:rPr lang="en-CA" sz="2400" i="1" dirty="0"/>
              <a:t>The development and annual review of Concussion Codes of Conduct for sports organizations;</a:t>
            </a:r>
          </a:p>
          <a:p>
            <a:pPr marL="457200" indent="-457200">
              <a:buAutoNum type="arabicPeriod"/>
            </a:pPr>
            <a:r>
              <a:rPr lang="en-CA" sz="2400" i="1" dirty="0"/>
              <a:t>Removal-from-sport protocols for sports organizations; and</a:t>
            </a:r>
          </a:p>
          <a:p>
            <a:pPr marL="457200" indent="-457200">
              <a:buAutoNum type="arabicPeriod"/>
            </a:pPr>
            <a:r>
              <a:rPr lang="en-CA" sz="2400" i="1" dirty="0"/>
              <a:t>Return-to-sport protocols for sports organizations</a:t>
            </a:r>
          </a:p>
        </p:txBody>
      </p:sp>
    </p:spTree>
    <p:extLst>
      <p:ext uri="{BB962C8B-B14F-4D97-AF65-F5344CB8AC3E}">
        <p14:creationId xmlns:p14="http://schemas.microsoft.com/office/powerpoint/2010/main" val="4095814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3" name="Rectangle 4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5" name="Rectangle 4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7" name="Rectangle 4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861E95F-C37D-AB8A-D880-9A4497DDB21B}"/>
              </a:ext>
            </a:extLst>
          </p:cNvPr>
          <p:cNvSpPr>
            <a:spLocks noGrp="1"/>
          </p:cNvSpPr>
          <p:nvPr>
            <p:ph type="title"/>
          </p:nvPr>
        </p:nvSpPr>
        <p:spPr>
          <a:xfrm>
            <a:off x="1371599" y="294538"/>
            <a:ext cx="9895951" cy="1033669"/>
          </a:xfrm>
        </p:spPr>
        <p:txBody>
          <a:bodyPr vert="horz" lIns="91440" tIns="45720" rIns="91440" bIns="45720" rtlCol="0" anchor="ctr">
            <a:normAutofit/>
          </a:bodyPr>
          <a:lstStyle/>
          <a:p>
            <a:r>
              <a:rPr kumimoji="0" lang="en-US" sz="4400" b="0" i="0" u="none" strike="noStrike" kern="1200" cap="none" spc="0" normalizeH="0" baseline="0" noProof="0" dirty="0">
                <a:ln>
                  <a:noFill/>
                </a:ln>
                <a:solidFill>
                  <a:prstClr val="white"/>
                </a:solidFill>
                <a:effectLst/>
                <a:uLnTx/>
                <a:uFillTx/>
                <a:latin typeface="Calibri Light" panose="020F0302020204030204"/>
                <a:ea typeface="+mj-ea"/>
                <a:cs typeface="+mj-cs"/>
              </a:rPr>
              <a:t>Definition of a Sport Organization</a:t>
            </a:r>
            <a:endParaRPr lang="en-US" sz="6000" kern="1200" dirty="0">
              <a:solidFill>
                <a:srgbClr val="FFFFFF"/>
              </a:solidFill>
              <a:latin typeface="+mj-lt"/>
              <a:ea typeface="+mj-ea"/>
              <a:cs typeface="+mj-cs"/>
            </a:endParaRPr>
          </a:p>
        </p:txBody>
      </p:sp>
      <p:sp>
        <p:nvSpPr>
          <p:cNvPr id="3" name="Subtitle 2">
            <a:extLst>
              <a:ext uri="{FF2B5EF4-FFF2-40B4-BE49-F238E27FC236}">
                <a16:creationId xmlns:a16="http://schemas.microsoft.com/office/drawing/2014/main" id="{36ECC194-E50E-253B-00EC-630EE64F9A5E}"/>
              </a:ext>
            </a:extLst>
          </p:cNvPr>
          <p:cNvSpPr>
            <a:spLocks noGrp="1"/>
          </p:cNvSpPr>
          <p:nvPr>
            <p:ph type="body" sz="half" idx="2"/>
          </p:nvPr>
        </p:nvSpPr>
        <p:spPr>
          <a:xfrm>
            <a:off x="1371599" y="2318197"/>
            <a:ext cx="9724031" cy="3683358"/>
          </a:xfrm>
        </p:spPr>
        <p:txBody>
          <a:bodyPr vert="horz" lIns="91440" tIns="45720" rIns="91440" bIns="45720" rtlCol="0" anchor="ctr">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white"/>
                </a:solidFill>
                <a:effectLst/>
                <a:uLnTx/>
                <a:uFillTx/>
                <a:latin typeface="Calibri" panose="020F0502020204030204"/>
                <a:ea typeface="+mn-ea"/>
                <a:cs typeface="+mn-cs"/>
              </a:rPr>
              <a:t>A sport organization is a person or entity, that for profit or otherwise, trains athletes, conducts practices among athletes, or organizes or holds one or more tournaments, contests, or other competition among athletes, in connection with any of the 65 amateur competitive sports listed in the regulation or their parasport equivalent.</a:t>
            </a:r>
            <a:endParaRPr kumimoji="0" lang="en-CA" sz="2800" b="0" i="0" u="none" strike="noStrike" kern="1200" cap="none" spc="0" normalizeH="0" baseline="0" noProof="0" dirty="0">
              <a:ln>
                <a:noFill/>
              </a:ln>
              <a:solidFill>
                <a:prstClr val="white"/>
              </a:solidFill>
              <a:effectLst/>
              <a:uLnTx/>
              <a:uFillTx/>
              <a:latin typeface="Calibri" panose="020F0502020204030204"/>
              <a:ea typeface="+mn-ea"/>
              <a:cs typeface="+mn-cs"/>
            </a:endParaRPr>
          </a:p>
          <a:p>
            <a:endParaRPr lang="en-US" dirty="0"/>
          </a:p>
        </p:txBody>
      </p:sp>
    </p:spTree>
    <p:extLst>
      <p:ext uri="{BB962C8B-B14F-4D97-AF65-F5344CB8AC3E}">
        <p14:creationId xmlns:p14="http://schemas.microsoft.com/office/powerpoint/2010/main" val="465618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3" name="Rectangle 4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5" name="Rectangle 4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7" name="Rectangle 4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861E95F-C37D-AB8A-D880-9A4497DDB21B}"/>
              </a:ext>
            </a:extLst>
          </p:cNvPr>
          <p:cNvSpPr>
            <a:spLocks noGrp="1"/>
          </p:cNvSpPr>
          <p:nvPr>
            <p:ph type="title"/>
          </p:nvPr>
        </p:nvSpPr>
        <p:spPr>
          <a:xfrm>
            <a:off x="1371599" y="294538"/>
            <a:ext cx="9895951" cy="1033669"/>
          </a:xfrm>
        </p:spPr>
        <p:txBody>
          <a:bodyPr vert="horz" lIns="91440" tIns="45720" rIns="91440" bIns="45720" rtlCol="0" anchor="ctr">
            <a:normAutofit/>
          </a:bodyPr>
          <a:lstStyle/>
          <a:p>
            <a:r>
              <a:rPr kumimoji="0" lang="en-US" sz="4400" b="0" i="0" u="none" strike="noStrike" kern="1200" cap="none" spc="0" normalizeH="0" baseline="0" noProof="0" dirty="0">
                <a:ln>
                  <a:noFill/>
                </a:ln>
                <a:solidFill>
                  <a:prstClr val="white"/>
                </a:solidFill>
                <a:effectLst/>
                <a:uLnTx/>
                <a:uFillTx/>
                <a:latin typeface="Calibri Light" panose="020F0302020204030204"/>
                <a:ea typeface="+mj-ea"/>
                <a:cs typeface="+mj-cs"/>
              </a:rPr>
              <a:t>Sport Organizations Include</a:t>
            </a:r>
            <a:endParaRPr lang="en-US" sz="6000" kern="1200" dirty="0">
              <a:solidFill>
                <a:srgbClr val="FFFFFF"/>
              </a:solidFill>
              <a:latin typeface="+mj-lt"/>
              <a:ea typeface="+mj-ea"/>
              <a:cs typeface="+mj-cs"/>
            </a:endParaRPr>
          </a:p>
        </p:txBody>
      </p:sp>
      <p:sp>
        <p:nvSpPr>
          <p:cNvPr id="3" name="Subtitle 2">
            <a:extLst>
              <a:ext uri="{FF2B5EF4-FFF2-40B4-BE49-F238E27FC236}">
                <a16:creationId xmlns:a16="http://schemas.microsoft.com/office/drawing/2014/main" id="{36ECC194-E50E-253B-00EC-630EE64F9A5E}"/>
              </a:ext>
            </a:extLst>
          </p:cNvPr>
          <p:cNvSpPr>
            <a:spLocks noGrp="1"/>
          </p:cNvSpPr>
          <p:nvPr>
            <p:ph type="body" sz="half" idx="2"/>
          </p:nvPr>
        </p:nvSpPr>
        <p:spPr>
          <a:xfrm>
            <a:off x="1371599" y="2318197"/>
            <a:ext cx="9724031" cy="3683358"/>
          </a:xfrm>
        </p:spPr>
        <p:txBody>
          <a:bodyPr vert="horz" lIns="91440" tIns="45720" rIns="91440" bIns="45720" rtlCol="0" anchor="ctr">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white"/>
                </a:solidFill>
                <a:effectLst/>
                <a:uLnTx/>
                <a:uFillTx/>
                <a:latin typeface="Calibri" panose="020F0502020204030204"/>
                <a:ea typeface="+mn-ea"/>
                <a:cs typeface="+mn-cs"/>
              </a:rPr>
              <a:t>Municipalities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white"/>
                </a:solidFill>
                <a:effectLst/>
                <a:uLnTx/>
                <a:uFillTx/>
                <a:latin typeface="Calibri" panose="020F0502020204030204"/>
                <a:ea typeface="+mn-ea"/>
                <a:cs typeface="+mn-cs"/>
              </a:rPr>
              <a:t>Post secondary institutions, such as a university or college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white"/>
                </a:solidFill>
                <a:effectLst/>
                <a:uLnTx/>
                <a:uFillTx/>
                <a:latin typeface="Calibri" panose="020F0502020204030204"/>
                <a:ea typeface="+mn-ea"/>
                <a:cs typeface="+mn-cs"/>
              </a:rPr>
              <a:t>Community center</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white"/>
                </a:solidFill>
                <a:effectLst/>
                <a:uLnTx/>
                <a:uFillTx/>
                <a:latin typeface="Calibri" panose="020F0502020204030204"/>
                <a:ea typeface="+mn-ea"/>
                <a:cs typeface="+mn-cs"/>
              </a:rPr>
              <a:t>Private sport club or gym</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white"/>
                </a:solidFill>
                <a:effectLst/>
                <a:uLnTx/>
                <a:uFillTx/>
                <a:latin typeface="Calibri" panose="020F0502020204030204"/>
                <a:ea typeface="+mn-ea"/>
                <a:cs typeface="+mn-cs"/>
              </a:rPr>
              <a:t>Other person or entity if it has at least one individual under 26 years old who is participating in the sport competitions/tournaments/contests, practices or training</a:t>
            </a:r>
            <a:endParaRPr kumimoji="0" lang="en-CA" sz="2800" b="0" i="0" u="none" strike="noStrike" kern="1200" cap="none" spc="0" normalizeH="0" baseline="0" noProof="0" dirty="0">
              <a:ln>
                <a:noFill/>
              </a:ln>
              <a:solidFill>
                <a:prstClr val="white"/>
              </a:solidFill>
              <a:effectLst/>
              <a:uLnTx/>
              <a:uFillTx/>
              <a:latin typeface="Calibri" panose="020F0502020204030204"/>
              <a:ea typeface="+mn-ea"/>
              <a:cs typeface="+mn-cs"/>
            </a:endParaRPr>
          </a:p>
          <a:p>
            <a:endParaRPr lang="en-US" dirty="0"/>
          </a:p>
        </p:txBody>
      </p:sp>
    </p:spTree>
    <p:extLst>
      <p:ext uri="{BB962C8B-B14F-4D97-AF65-F5344CB8AC3E}">
        <p14:creationId xmlns:p14="http://schemas.microsoft.com/office/powerpoint/2010/main" val="35467270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3" name="Rectangle 4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5" name="Rectangle 4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7" name="Rectangle 4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861E95F-C37D-AB8A-D880-9A4497DDB21B}"/>
              </a:ext>
            </a:extLst>
          </p:cNvPr>
          <p:cNvSpPr>
            <a:spLocks noGrp="1"/>
          </p:cNvSpPr>
          <p:nvPr>
            <p:ph type="title"/>
          </p:nvPr>
        </p:nvSpPr>
        <p:spPr>
          <a:xfrm>
            <a:off x="1371599" y="294538"/>
            <a:ext cx="9895951" cy="1033669"/>
          </a:xfrm>
        </p:spPr>
        <p:txBody>
          <a:bodyPr vert="horz" lIns="91440" tIns="45720" rIns="91440" bIns="45720" rtlCol="0" anchor="ctr">
            <a:normAutofit/>
          </a:bodyPr>
          <a:lstStyle/>
          <a:p>
            <a:r>
              <a:rPr kumimoji="0" lang="en-US" sz="4400" b="0" i="0" u="none" strike="noStrike" kern="1200" cap="none" spc="0" normalizeH="0" baseline="0" noProof="0" dirty="0">
                <a:ln>
                  <a:noFill/>
                </a:ln>
                <a:solidFill>
                  <a:prstClr val="white"/>
                </a:solidFill>
                <a:effectLst/>
                <a:uLnTx/>
                <a:uFillTx/>
                <a:latin typeface="Calibri Light" panose="020F0302020204030204"/>
                <a:ea typeface="+mj-ea"/>
                <a:cs typeface="+mj-cs"/>
              </a:rPr>
              <a:t>Exceptions</a:t>
            </a:r>
            <a:endParaRPr lang="en-US" sz="6000" kern="1200" dirty="0">
              <a:solidFill>
                <a:srgbClr val="FFFFFF"/>
              </a:solidFill>
              <a:latin typeface="+mj-lt"/>
              <a:ea typeface="+mj-ea"/>
              <a:cs typeface="+mj-cs"/>
            </a:endParaRPr>
          </a:p>
        </p:txBody>
      </p:sp>
      <p:sp>
        <p:nvSpPr>
          <p:cNvPr id="3" name="Subtitle 2">
            <a:extLst>
              <a:ext uri="{FF2B5EF4-FFF2-40B4-BE49-F238E27FC236}">
                <a16:creationId xmlns:a16="http://schemas.microsoft.com/office/drawing/2014/main" id="{36ECC194-E50E-253B-00EC-630EE64F9A5E}"/>
              </a:ext>
            </a:extLst>
          </p:cNvPr>
          <p:cNvSpPr>
            <a:spLocks noGrp="1"/>
          </p:cNvSpPr>
          <p:nvPr>
            <p:ph type="body" sz="half" idx="2"/>
          </p:nvPr>
        </p:nvSpPr>
        <p:spPr>
          <a:xfrm>
            <a:off x="1371599" y="2318197"/>
            <a:ext cx="9724031" cy="3683358"/>
          </a:xfrm>
        </p:spPr>
        <p:txBody>
          <a:bodyPr vert="horz" lIns="91440" tIns="45720" rIns="91440" bIns="45720" rtlCol="0" anchor="ctr">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white"/>
                </a:solidFill>
                <a:effectLst/>
                <a:uLnTx/>
                <a:uFillTx/>
                <a:latin typeface="Calibri" panose="020F0502020204030204"/>
                <a:ea typeface="+mn-ea"/>
                <a:cs typeface="+mn-cs"/>
              </a:rPr>
              <a:t>A school or private school is not a sport organization for the purposes of the Act or regulation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white"/>
                </a:solidFill>
                <a:effectLst/>
                <a:uLnTx/>
                <a:uFillTx/>
                <a:latin typeface="Calibri" panose="020F0502020204030204"/>
                <a:ea typeface="+mn-ea"/>
                <a:cs typeface="+mn-cs"/>
              </a:rPr>
              <a:t>Certain other organizations may also be excluded under regulation s.2(4) primarily because they involve activities that are informal and not competitive </a:t>
            </a:r>
            <a:endParaRPr kumimoji="0" lang="en-CA" sz="2800" b="0" i="0" u="none" strike="noStrike" kern="1200" cap="none" spc="0" normalizeH="0" baseline="0" noProof="0" dirty="0">
              <a:ln>
                <a:noFill/>
              </a:ln>
              <a:solidFill>
                <a:prstClr val="white"/>
              </a:solidFill>
              <a:effectLst/>
              <a:uLnTx/>
              <a:uFillTx/>
              <a:latin typeface="Calibri" panose="020F0502020204030204"/>
              <a:ea typeface="+mn-ea"/>
              <a:cs typeface="+mn-cs"/>
            </a:endParaRPr>
          </a:p>
          <a:p>
            <a:endParaRPr lang="en-US" dirty="0"/>
          </a:p>
        </p:txBody>
      </p:sp>
    </p:spTree>
    <p:extLst>
      <p:ext uri="{BB962C8B-B14F-4D97-AF65-F5344CB8AC3E}">
        <p14:creationId xmlns:p14="http://schemas.microsoft.com/office/powerpoint/2010/main" val="11428650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7" name="Group 26">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28"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9"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0"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76C765FC-CFB6-A5A5-8D5F-018482873E05}"/>
              </a:ext>
            </a:extLst>
          </p:cNvPr>
          <p:cNvSpPr>
            <a:spLocks noGrp="1"/>
          </p:cNvSpPr>
          <p:nvPr>
            <p:ph type="title"/>
          </p:nvPr>
        </p:nvSpPr>
        <p:spPr>
          <a:xfrm>
            <a:off x="1098468" y="885651"/>
            <a:ext cx="3229803" cy="4624603"/>
          </a:xfrm>
        </p:spPr>
        <p:txBody>
          <a:bodyPr>
            <a:normAutofit/>
          </a:bodyPr>
          <a:lstStyle/>
          <a:p>
            <a:r>
              <a:rPr lang="en-CA" dirty="0">
                <a:solidFill>
                  <a:srgbClr val="FFFFFF"/>
                </a:solidFill>
              </a:rPr>
              <a:t>Who is impacted</a:t>
            </a:r>
          </a:p>
        </p:txBody>
      </p:sp>
      <p:sp>
        <p:nvSpPr>
          <p:cNvPr id="3" name="Content Placeholder 2">
            <a:extLst>
              <a:ext uri="{FF2B5EF4-FFF2-40B4-BE49-F238E27FC236}">
                <a16:creationId xmlns:a16="http://schemas.microsoft.com/office/drawing/2014/main" id="{717CEB4D-D75E-FCD9-E33E-A0BFA5627AD0}"/>
              </a:ext>
            </a:extLst>
          </p:cNvPr>
          <p:cNvSpPr>
            <a:spLocks noGrp="1"/>
          </p:cNvSpPr>
          <p:nvPr>
            <p:ph idx="1"/>
          </p:nvPr>
        </p:nvSpPr>
        <p:spPr>
          <a:xfrm>
            <a:off x="4978708" y="885651"/>
            <a:ext cx="6525220" cy="4616849"/>
          </a:xfrm>
        </p:spPr>
        <p:txBody>
          <a:bodyPr anchor="ctr">
            <a:normAutofit/>
          </a:bodyPr>
          <a:lstStyle/>
          <a:p>
            <a:r>
              <a:rPr lang="en-CA" sz="2400" dirty="0"/>
              <a:t>Coaches and assistant coaches</a:t>
            </a:r>
          </a:p>
          <a:p>
            <a:r>
              <a:rPr lang="en-CA" sz="2400" dirty="0"/>
              <a:t>An official such as an umpire, a referee or a judge, but only if the official presides over the field of play</a:t>
            </a:r>
          </a:p>
          <a:p>
            <a:r>
              <a:rPr lang="en-CA" sz="2400" dirty="0"/>
              <a:t>Team Trainers</a:t>
            </a:r>
          </a:p>
          <a:p>
            <a:r>
              <a:rPr lang="en-CA" sz="2400" dirty="0"/>
              <a:t>A “designated person” in relation to the removal-from-sport and return-to-sport protocols</a:t>
            </a:r>
          </a:p>
          <a:p>
            <a:r>
              <a:rPr lang="en-CA" sz="2400" dirty="0"/>
              <a:t>Athletes or their parents/guardians</a:t>
            </a:r>
          </a:p>
        </p:txBody>
      </p:sp>
    </p:spTree>
    <p:extLst>
      <p:ext uri="{BB962C8B-B14F-4D97-AF65-F5344CB8AC3E}">
        <p14:creationId xmlns:p14="http://schemas.microsoft.com/office/powerpoint/2010/main" val="2930695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27" name="Group 26">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28"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0"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2" name="Title 1">
            <a:extLst>
              <a:ext uri="{FF2B5EF4-FFF2-40B4-BE49-F238E27FC236}">
                <a16:creationId xmlns:a16="http://schemas.microsoft.com/office/drawing/2014/main" id="{76C765FC-CFB6-A5A5-8D5F-018482873E05}"/>
              </a:ext>
            </a:extLst>
          </p:cNvPr>
          <p:cNvSpPr>
            <a:spLocks noGrp="1"/>
          </p:cNvSpPr>
          <p:nvPr>
            <p:ph type="title"/>
          </p:nvPr>
        </p:nvSpPr>
        <p:spPr>
          <a:xfrm>
            <a:off x="1098468" y="885651"/>
            <a:ext cx="3229803" cy="4624603"/>
          </a:xfrm>
        </p:spPr>
        <p:txBody>
          <a:bodyPr>
            <a:normAutofit/>
          </a:bodyPr>
          <a:lstStyle/>
          <a:p>
            <a:r>
              <a:rPr lang="en-CA" dirty="0">
                <a:solidFill>
                  <a:srgbClr val="FFFFFF"/>
                </a:solidFill>
              </a:rPr>
              <a:t>Does Rowan’s Law Create Legal Liability</a:t>
            </a:r>
          </a:p>
        </p:txBody>
      </p:sp>
      <p:sp>
        <p:nvSpPr>
          <p:cNvPr id="3" name="Content Placeholder 2">
            <a:extLst>
              <a:ext uri="{FF2B5EF4-FFF2-40B4-BE49-F238E27FC236}">
                <a16:creationId xmlns:a16="http://schemas.microsoft.com/office/drawing/2014/main" id="{717CEB4D-D75E-FCD9-E33E-A0BFA5627AD0}"/>
              </a:ext>
            </a:extLst>
          </p:cNvPr>
          <p:cNvSpPr>
            <a:spLocks noGrp="1"/>
          </p:cNvSpPr>
          <p:nvPr>
            <p:ph idx="1"/>
          </p:nvPr>
        </p:nvSpPr>
        <p:spPr>
          <a:xfrm>
            <a:off x="4978708" y="885651"/>
            <a:ext cx="6525220" cy="4616849"/>
          </a:xfrm>
        </p:spPr>
        <p:txBody>
          <a:bodyPr anchor="ctr">
            <a:normAutofit lnSpcReduction="10000"/>
          </a:bodyPr>
          <a:lstStyle/>
          <a:p>
            <a:r>
              <a:rPr lang="en-CA" sz="2400" dirty="0"/>
              <a:t>While </a:t>
            </a:r>
            <a:r>
              <a:rPr lang="en-CA" sz="2400" i="1" dirty="0"/>
              <a:t>Rowan’s Law </a:t>
            </a:r>
            <a:r>
              <a:rPr lang="en-CA" sz="2400" dirty="0"/>
              <a:t>creates certain requirements and obligations on coaches and other sport organization members, a failure to comply with the requirements of the </a:t>
            </a:r>
            <a:r>
              <a:rPr lang="en-CA" sz="2400" i="1" dirty="0"/>
              <a:t>Act</a:t>
            </a:r>
            <a:r>
              <a:rPr lang="en-CA" sz="2400" dirty="0"/>
              <a:t> does not automatically give rise to legal liability  - see </a:t>
            </a:r>
            <a:r>
              <a:rPr lang="en-CA" sz="2400" i="1" dirty="0"/>
              <a:t>The Queen v. Saskatchewan Wheat Pool </a:t>
            </a:r>
            <a:r>
              <a:rPr lang="en-CA" sz="2400" dirty="0"/>
              <a:t>[1983] 1 SCR 205</a:t>
            </a:r>
          </a:p>
          <a:p>
            <a:endParaRPr lang="en-CA" sz="2400" dirty="0"/>
          </a:p>
          <a:p>
            <a:r>
              <a:rPr lang="en-CA" sz="2400" dirty="0"/>
              <a:t>It is also noteworthy that there are no enforcement or monitoring provisions in </a:t>
            </a:r>
            <a:r>
              <a:rPr lang="en-CA" sz="2400" i="1" dirty="0"/>
              <a:t>Rowan’s Law</a:t>
            </a:r>
            <a:r>
              <a:rPr lang="en-CA" sz="2400" dirty="0"/>
              <a:t>. Rather the legislation is intended to promote culture change and make participation in amateur sport safer. </a:t>
            </a:r>
          </a:p>
        </p:txBody>
      </p:sp>
    </p:spTree>
    <p:extLst>
      <p:ext uri="{BB962C8B-B14F-4D97-AF65-F5344CB8AC3E}">
        <p14:creationId xmlns:p14="http://schemas.microsoft.com/office/powerpoint/2010/main" val="417593378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717</TotalTime>
  <Words>555</Words>
  <Application>Microsoft Office PowerPoint</Application>
  <PresentationFormat>Widescreen</PresentationFormat>
  <Paragraphs>50</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Rowan’s Law</vt:lpstr>
      <vt:lpstr>BACKGROUND</vt:lpstr>
      <vt:lpstr>The Legal Sources</vt:lpstr>
      <vt:lpstr>Basic Requirements </vt:lpstr>
      <vt:lpstr>Definition of a Sport Organization</vt:lpstr>
      <vt:lpstr>Sport Organizations Include</vt:lpstr>
      <vt:lpstr>Exceptions</vt:lpstr>
      <vt:lpstr>Who is impacted</vt:lpstr>
      <vt:lpstr>Does Rowan’s Law Create Legal Liability</vt:lpstr>
      <vt:lpstr>Evidence of Breach of Standard of Care (The Queen v. Saskatchewan Wheat Pool)</vt:lpstr>
      <vt:lpstr>Protecting your sport organization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Neurodegenerative Consequences of Concussion</dc:title>
  <dc:creator>Jim Davidson</dc:creator>
  <cp:lastModifiedBy>Jim Davidson</cp:lastModifiedBy>
  <cp:revision>11</cp:revision>
  <cp:lastPrinted>2024-05-23T21:24:32Z</cp:lastPrinted>
  <dcterms:created xsi:type="dcterms:W3CDTF">2022-05-09T13:29:31Z</dcterms:created>
  <dcterms:modified xsi:type="dcterms:W3CDTF">2024-05-23T21:29:55Z</dcterms:modified>
</cp:coreProperties>
</file>